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18" r:id="rId4"/>
    <p:sldId id="328" r:id="rId5"/>
    <p:sldId id="319" r:id="rId6"/>
    <p:sldId id="320" r:id="rId7"/>
    <p:sldId id="329" r:id="rId8"/>
    <p:sldId id="330" r:id="rId9"/>
    <p:sldId id="326" r:id="rId10"/>
    <p:sldId id="315" r:id="rId11"/>
    <p:sldId id="323" r:id="rId12"/>
    <p:sldId id="305" r:id="rId13"/>
    <p:sldId id="316" r:id="rId14"/>
  </p:sldIdLst>
  <p:sldSz cx="9144000" cy="6858000" type="screen4x3"/>
  <p:notesSz cx="66690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576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9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16" name="image3.png" descr="SD-PanelTitle-R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Shape 17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0" name="Shape 140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61" name="Shape 161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62" name="Shape 162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212" name="image3.png" descr="SD-PanelTitle-R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4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4.png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35" name="Shape 335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36" name="Shape 336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7" name="Shape 357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8" name="Shape 358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" y="0"/>
            <a:ext cx="9151944" cy="6858000"/>
            <a:chOff x="-3" y="0"/>
            <a:chExt cx="9151942" cy="6858000"/>
          </a:xfrm>
        </p:grpSpPr>
        <p:pic>
          <p:nvPicPr>
            <p:cNvPr id="2" name="image1.png" descr="SD-PanelContent.png"/>
            <p:cNvPicPr>
              <a:picLocks noChangeAspect="1"/>
            </p:cNvPicPr>
            <p:nvPr/>
          </p:nvPicPr>
          <p:blipFill>
            <a:blip r:embed="rId37" cstate="print">
              <a:extLst/>
            </a:blip>
            <a:stretch>
              <a:fillRect/>
            </a:stretch>
          </p:blipFill>
          <p:spPr>
            <a:xfrm>
              <a:off x="-4" y="0"/>
              <a:ext cx="9143477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553853" y="542804"/>
              <a:ext cx="8039315" cy="575639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4" name="image2.png" descr="HDRibbonContent-UniformTrim.png"/>
            <p:cNvPicPr>
              <a:picLocks noChangeAspect="1"/>
            </p:cNvPicPr>
            <p:nvPr/>
          </p:nvPicPr>
          <p:blipFill>
            <a:blip r:embed="rId38" cstate="print">
              <a:extLst/>
            </a:blip>
            <a:srcRect l="2" r="14240"/>
            <a:stretch>
              <a:fillRect/>
            </a:stretch>
          </p:blipFill>
          <p:spPr>
            <a:xfrm>
              <a:off x="-4" y="3128433"/>
              <a:ext cx="685764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2.png" descr="HDRibbonContent-UniformTrim.png"/>
            <p:cNvPicPr>
              <a:picLocks noChangeAspect="1"/>
            </p:cNvPicPr>
            <p:nvPr/>
          </p:nvPicPr>
          <p:blipFill>
            <a:blip r:embed="rId38" cstate="print">
              <a:extLst/>
            </a:blip>
            <a:srcRect l="2" r="14240"/>
            <a:stretch>
              <a:fillRect/>
            </a:stretch>
          </p:blipFill>
          <p:spPr>
            <a:xfrm>
              <a:off x="8466175" y="3128433"/>
              <a:ext cx="685765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752403" y="5978844"/>
            <a:ext cx="223199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2" name="Shape 402"/>
          <p:cNvSpPr/>
          <p:nvPr/>
        </p:nvSpPr>
        <p:spPr>
          <a:xfrm>
            <a:off x="630377" y="1889123"/>
            <a:ext cx="8153401" cy="2677652"/>
          </a:xfrm>
          <a:prstGeom prst="rect">
            <a:avLst/>
          </a:prstGeom>
          <a:ln w="12700">
            <a:miter lim="400000"/>
          </a:ln>
          <a:effectLst>
            <a:softEdge rad="63500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800" b="1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sz="4200" dirty="0" smtClean="0"/>
              <a:t>Подготовка научных и научно-педагогических кадров по программам аспирантуры </a:t>
            </a:r>
          </a:p>
          <a:p>
            <a:pPr algn="ctr">
              <a:defRPr sz="4800" b="1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sz="4200" dirty="0" smtClean="0"/>
              <a:t>(переход на ФГТ)</a:t>
            </a:r>
            <a:endParaRPr sz="4200" dirty="0"/>
          </a:p>
        </p:txBody>
      </p:sp>
      <p:sp>
        <p:nvSpPr>
          <p:cNvPr id="403" name="Shape 403"/>
          <p:cNvSpPr/>
          <p:nvPr/>
        </p:nvSpPr>
        <p:spPr>
          <a:xfrm>
            <a:off x="1929384" y="4773169"/>
            <a:ext cx="5687568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b="1" dirty="0" smtClean="0"/>
              <a:t>Институт подготовки кадров высшей квалификации</a:t>
            </a:r>
            <a:endParaRPr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584" y="1380744"/>
            <a:ext cx="7449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Не позднее </a:t>
            </a:r>
            <a:r>
              <a:rPr lang="ru-RU" sz="2400" b="1" dirty="0" smtClean="0">
                <a:latin typeface="Garamond" panose="02020404030301010803" pitchFamily="18" charset="0"/>
              </a:rPr>
              <a:t>30 календарных дней </a:t>
            </a:r>
            <a:r>
              <a:rPr lang="ru-RU" sz="2400" dirty="0" smtClean="0">
                <a:latin typeface="Garamond" panose="02020404030301010803" pitchFamily="18" charset="0"/>
              </a:rPr>
              <a:t>с даты начала освоения программы аспирантуры</a:t>
            </a:r>
          </a:p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- назначается научный руководитель (письменное согласие кандидата);</a:t>
            </a:r>
          </a:p>
          <a:p>
            <a:pPr lvl="0"/>
            <a:r>
              <a:rPr lang="ru-RU" sz="2400" dirty="0" smtClean="0">
                <a:latin typeface="Garamond" panose="02020404030301010803" pitchFamily="18" charset="0"/>
              </a:rPr>
              <a:t>- утверждается: 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Garamond" panose="02020404030301010803" pitchFamily="18" charset="0"/>
              </a:rPr>
              <a:t>индивидуальный план работы (индивидуальный план научной деятельности и индивидуальный учебный план);</a:t>
            </a:r>
          </a:p>
          <a:p>
            <a:pPr marL="457200" lvl="0" indent="-457200">
              <a:buAutoNum type="arabicParenR"/>
            </a:pPr>
            <a:r>
              <a:rPr lang="ru-RU" sz="2400" dirty="0" smtClean="0">
                <a:latin typeface="Garamond" panose="02020404030301010803" pitchFamily="18" charset="0"/>
              </a:rPr>
              <a:t>тема диссертации в рамках программы аспирантуры и основных направлений научной (научно-исследовательской) деятельности организации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398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1197863"/>
            <a:ext cx="69114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       Контроль качества освоения программ аспирантуры включает: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Helvetica"/>
              <a:cs typeface="Helvetica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т</a:t>
            </a:r>
            <a:r>
              <a:rPr kumimoji="0" 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екущий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контроль успеваемости;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промежуточную аттестацию;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Helvetica"/>
                <a:cs typeface="Helvetica"/>
              </a:rPr>
              <a:t>итоговую аттестацию.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>
              <a:defRPr/>
            </a:pPr>
            <a:r>
              <a:rPr lang="ru-RU" b="1" dirty="0" smtClean="0"/>
              <a:t>Результаты освоения программ аспирантуры:</a:t>
            </a:r>
          </a:p>
          <a:p>
            <a:pPr lvl="0" algn="ctr">
              <a:defRPr/>
            </a:pPr>
            <a:endParaRPr lang="ru-RU" b="1" dirty="0" smtClean="0"/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знать;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уметь;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владеть;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ru-RU" dirty="0" smtClean="0"/>
              <a:t>иметь опыт деятельности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90315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896112" y="1453896"/>
            <a:ext cx="8009223" cy="399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850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sz="2800" dirty="0" smtClean="0">
                <a:solidFill>
                  <a:srgbClr val="000000"/>
                </a:solidFill>
                <a:latin typeface="Garamond" panose="02020404030301010803" pitchFamily="18" charset="0"/>
                <a:sym typeface="Helvetica"/>
              </a:rPr>
              <a:t>Итоговая аттестация</a:t>
            </a:r>
          </a:p>
          <a:p>
            <a:pPr hangingPunct="1"/>
            <a:endParaRPr lang="ru-RU" sz="2800" dirty="0" smtClean="0">
              <a:solidFill>
                <a:srgbClr val="000000"/>
              </a:solidFill>
              <a:latin typeface="Garamond" panose="02020404030301010803" pitchFamily="18" charset="0"/>
              <a:sym typeface="Helvetica"/>
            </a:endParaRP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является обязательной;</a:t>
            </a: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допускаются аспиранты полностью выполнившие индивидуальный план работы и подготовившие диссертацию к защите;</a:t>
            </a:r>
          </a:p>
          <a:p>
            <a:pPr algn="l" hangingPunct="1">
              <a:buFontTx/>
              <a:buChar char="-"/>
            </a:pP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 аспиранту выдается заключение в </a:t>
            </a:r>
            <a:r>
              <a:rPr lang="ru-RU" sz="2800" b="0" dirty="0" smtClean="0">
                <a:solidFill>
                  <a:schemeClr val="tx1"/>
                </a:solidFill>
              </a:rPr>
              <a:t>соответствии с критериями, установленным Федеральным законом «О науке и государственной научно-технической политике» </a:t>
            </a: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и свидетельство об окончании аспирантуры (разрабатывается самостоятельно) 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не позднее 30 календарных дней </a:t>
            </a:r>
            <a:r>
              <a:rPr lang="ru-RU" sz="2800" b="0" dirty="0" smtClean="0">
                <a:solidFill>
                  <a:schemeClr val="tx1"/>
                </a:solidFill>
                <a:latin typeface="Garamond" panose="02020404030301010803" pitchFamily="18" charset="0"/>
                <a:sym typeface="Helvetica"/>
              </a:rPr>
              <a:t>с даты проведения итоговой аттестации (для подготовки заключения могут привлекаться члены диссертационного совета)</a:t>
            </a:r>
          </a:p>
          <a:p>
            <a:pPr hangingPunct="1"/>
            <a:endParaRPr lang="ru-RU" sz="2800" dirty="0" smtClean="0">
              <a:solidFill>
                <a:srgbClr val="000000"/>
              </a:solidFill>
              <a:latin typeface="Garamond" panose="02020404030301010803" pitchFamily="18" charset="0"/>
              <a:sym typeface="Helvetica"/>
            </a:endParaRP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62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704" y="1728216"/>
            <a:ext cx="77541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dirty="0" smtClean="0"/>
              <a:t>Сопровождение лиц, успешно прошедших итоговую аттестацию</a:t>
            </a:r>
          </a:p>
          <a:p>
            <a:pPr marL="285750" indent="-285750"/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Сопровождение (право организации) предоставляется при представлении диссертации к защите.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Срок сопровождения – не более 1 календарного года после завершения освоения программы.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Выпускник подает заявление о сопровождении не позднее 30 календарных дней после прохождения итоговой аттестации.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с выпускника за сопровождение  не взимается.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8146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488057" y="805130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609345"/>
            <a:ext cx="8193369" cy="71404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Федеральный закон «Об образовании в Российской Федерации» от 29.12.2012 № 273-ФЗ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 внесении изменений в Федеральный закон «Об образовании в Российской Федерации» и отдельные законодательные акты Российской Федерации» от 30.12.2020 № 517-ФЗ </a:t>
            </a:r>
            <a:r>
              <a:rPr lang="ru-RU" sz="2000" dirty="0" smtClean="0">
                <a:solidFill>
                  <a:srgbClr val="C00000"/>
                </a:solidFill>
              </a:rPr>
              <a:t>(вступил в силу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1 сентября 2021 года)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 внесении изменений в отдельные законодательные акты Российской Федерации» Федеральный закон от 30.04.2021 № 117-ФЗ </a:t>
            </a:r>
            <a:r>
              <a:rPr lang="ru-RU" sz="2000" dirty="0" smtClean="0">
                <a:solidFill>
                  <a:srgbClr val="C00000"/>
                </a:solidFill>
              </a:rPr>
              <a:t>(вступил в силу со </a:t>
            </a:r>
            <a:r>
              <a:rPr lang="ru-RU" sz="2000" smtClean="0">
                <a:solidFill>
                  <a:srgbClr val="C00000"/>
                </a:solidFill>
              </a:rPr>
              <a:t>дня опубликования)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«Об утверждении Положения о подготовке научных и научно-педагогических кадров в аспирантуре (адъюнктуре)» (постановление Правительства Российской Федерации от 30.11.2021 № 2122) - </a:t>
            </a:r>
            <a:r>
              <a:rPr lang="ru-RU" sz="2000" dirty="0" smtClean="0">
                <a:solidFill>
                  <a:srgbClr val="C00000"/>
                </a:solidFill>
              </a:rPr>
              <a:t>1 марта 2022 г.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lvl="2"/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0939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248" y="914400"/>
            <a:ext cx="5980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ru-RU" sz="2400" b="1" dirty="0" smtClean="0">
                <a:latin typeface="Garamond" pitchFamily="18" charset="0"/>
              </a:rPr>
              <a:t>Нормативные документы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1832" y="1444752"/>
            <a:ext cx="770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«Об  утверждении федеральных государственных требований к структуре программ подготовки научных и научно-педагогических кадров в аспирантуре (адъюнктуре), условиям их реализации, срокам освоения этих программ с учетом различных форм обучения, образовательных технологий и особенностей отдельных категорий аспирантов (адъюнктов)» (приказ Министерства науки и высшего образования Российской Федерации от 20.10.2021 № 951) – </a:t>
            </a:r>
            <a:r>
              <a:rPr lang="ru-RU" dirty="0" smtClean="0">
                <a:solidFill>
                  <a:srgbClr val="C00000"/>
                </a:solidFill>
              </a:rPr>
              <a:t>1 марта 2022 г.</a:t>
            </a:r>
          </a:p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«Об  утверждении номенклатуры научных специальностей, по которым присуждаются ученые степени» (приказ Министерства науки и высшего образования Российской Федерации от 24.02.2021 № 118)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487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288" y="1161288"/>
            <a:ext cx="6263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Требования к структуре программ подготовки научных и научно-педагогических кадров в аспирантуре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5296" y="2340864"/>
            <a:ext cx="7123176" cy="495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Программа аспирантуры включает в себя научный компонент, образовательный компонент и итоговую аттестацию.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</a:rPr>
              <a:t> Освоение программ аспирантуры осуществляется в </a:t>
            </a:r>
            <a:r>
              <a:rPr lang="ru-RU" b="1" dirty="0" smtClean="0">
                <a:solidFill>
                  <a:schemeClr val="bg2"/>
                </a:solidFill>
              </a:rPr>
              <a:t>очной форме.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Срок освоения программ: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3 года </a:t>
            </a:r>
            <a:r>
              <a:rPr lang="ru-RU" dirty="0" smtClean="0">
                <a:solidFill>
                  <a:schemeClr val="bg2"/>
                </a:solidFill>
              </a:rPr>
              <a:t>–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социально-гуманитарные научные специальности, в том числе: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1.2.2. Математическое моделирование, численные                      методы и комплексы программ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2.3.1. Системный анализ, управление и обработка информации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2.3.6. Методы и системы защиты информации, информационная безопасность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           3.2.7. Аллергология и иммунология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4 года </a:t>
            </a:r>
            <a:r>
              <a:rPr lang="ru-RU" dirty="0" smtClean="0">
                <a:solidFill>
                  <a:schemeClr val="bg2"/>
                </a:solidFill>
              </a:rPr>
              <a:t>– естественнонаучные специальности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0936"/>
            <a:ext cx="8229600" cy="969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программы аспирантуры</a:t>
            </a:r>
            <a:br>
              <a:rPr lang="ru-RU" dirty="0" smtClean="0"/>
            </a:br>
            <a:r>
              <a:rPr lang="ru-RU" dirty="0" smtClean="0"/>
              <a:t>(ФГТ)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4088" y="2075690"/>
          <a:ext cx="7525512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287"/>
                <a:gridCol w="6638225"/>
              </a:tblGrid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компонентов программы аспирантуры и их</a:t>
                      </a:r>
                    </a:p>
                    <a:p>
                      <a:pPr algn="ctr"/>
                      <a:r>
                        <a:rPr lang="ru-RU" sz="1400" dirty="0" smtClean="0"/>
                        <a:t>составляющих</a:t>
                      </a:r>
                      <a:endParaRPr lang="ru-RU" sz="14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Научный компонент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Научная деятельность, направленная на подготовку диссертации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Подготовка публикаций и (или) заявок на патенты, на</a:t>
                      </a: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изобретения, полезные модели, промышленные образцы, селекционные достижения, свидетельства о государственной регистрации программ для электронных вычислительных машин, баз данных, топологий интегральных микросхем</a:t>
                      </a:r>
                      <a:endParaRPr lang="ru-RU" sz="1600" dirty="0"/>
                    </a:p>
                  </a:txBody>
                  <a:tcPr/>
                </a:tc>
              </a:tr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Промежуточная аттестация по этапам выполнения</a:t>
                      </a: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научного исследования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08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996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программы аспирантуры</a:t>
            </a:r>
            <a:br>
              <a:rPr lang="ru-RU" dirty="0" smtClean="0"/>
            </a:br>
            <a:r>
              <a:rPr lang="ru-RU" dirty="0" smtClean="0"/>
              <a:t>(ФГТ)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37118" y="1682494"/>
          <a:ext cx="7510770" cy="382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549"/>
                <a:gridCol w="6625221"/>
              </a:tblGrid>
              <a:tr h="5729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компонентов программы аспирантуры и их</a:t>
                      </a:r>
                    </a:p>
                    <a:p>
                      <a:pPr algn="ctr"/>
                      <a:r>
                        <a:rPr lang="ru-RU" sz="1400" dirty="0" smtClean="0"/>
                        <a:t>составляющих</a:t>
                      </a:r>
                      <a:endParaRPr lang="ru-RU" sz="14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Образовательный компонент</a:t>
                      </a:r>
                      <a:endParaRPr lang="ru-RU" sz="1600" dirty="0"/>
                    </a:p>
                  </a:txBody>
                  <a:tcPr/>
                </a:tc>
              </a:tr>
              <a:tr h="708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Дисциплины (модули), в том числе элективные, факультативные дисциплины (модули) (в случае включения их в программу аспирантуры и (или) направленные на подготовку к сдаче кандидатских экзаменов)</a:t>
                      </a:r>
                      <a:endParaRPr lang="ru-RU" sz="16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Практика</a:t>
                      </a:r>
                      <a:endParaRPr lang="ru-RU" sz="1600" dirty="0"/>
                    </a:p>
                  </a:txBody>
                  <a:tcPr/>
                </a:tc>
              </a:tr>
              <a:tr h="4477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Промежуточная аттестация по дисциплинам (модулям) и практике</a:t>
                      </a:r>
                      <a:endParaRPr lang="ru-RU" sz="1600" dirty="0"/>
                    </a:p>
                  </a:txBody>
                  <a:tcPr/>
                </a:tc>
              </a:tr>
              <a:tr h="337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Итоговая аттестация (оценка диссертации на предмет её соответствия</a:t>
                      </a:r>
                      <a:r>
                        <a:rPr lang="ru-RU" sz="1600" baseline="0" dirty="0" smtClean="0"/>
                        <a:t> критериям, установленным в соответствии с Федеральным законом «О науке и государственной научно-технической политике»)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754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Требования к условиям реализации программ подготовки научных и научно-педагогических кадров в аспирантуре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4089" y="2490788"/>
            <a:ext cx="7854696" cy="34448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Организация обеспечивает аспиранту доступ к:</a:t>
            </a:r>
          </a:p>
          <a:p>
            <a:pPr marL="457200" indent="-457200">
              <a:buAutoNum type="arabicParenR"/>
            </a:pPr>
            <a:r>
              <a:rPr lang="ru-RU" dirty="0" smtClean="0"/>
              <a:t>научно-исследовательской инфраструктуре в соответствии с программой аспирантуры и индивидуальным планом;</a:t>
            </a:r>
          </a:p>
          <a:p>
            <a:pPr marL="457200" indent="-457200">
              <a:buAutoNum type="arabicParenR"/>
            </a:pPr>
            <a:r>
              <a:rPr lang="ru-RU" dirty="0" smtClean="0"/>
              <a:t>электронной информационно-образовательной среде организации посредством информационно-телекоммуникационной сети «Интерент»;</a:t>
            </a:r>
          </a:p>
          <a:p>
            <a:pPr marL="457200" indent="-457200">
              <a:buAutoNum type="arabicParenR"/>
            </a:pPr>
            <a:r>
              <a:rPr lang="ru-RU" dirty="0" smtClean="0"/>
              <a:t>учебно-методическим материалам, библиотечным фондам и библиотечно-справочным системам.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464" y="1051560"/>
            <a:ext cx="6848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aramond" pitchFamily="18" charset="0"/>
              </a:rPr>
              <a:t>Требования к условиям реализации программ подготовки научных и научно-педагогических кадров в аспирантуре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048" y="2505456"/>
            <a:ext cx="8476488" cy="424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ramond" pitchFamily="18" charset="0"/>
              </a:rPr>
              <a:t>Норма обеспеченности образовательной деятельности учебными изданиями определяется исходя из расчета не менее 1 учебного издания в печатной и (или) электронной форме на каждого аспиранта.</a:t>
            </a:r>
          </a:p>
          <a:p>
            <a:endParaRPr lang="ru-RU" sz="2400" dirty="0" smtClean="0">
              <a:latin typeface="Garamond" pitchFamily="18" charset="0"/>
            </a:endParaRPr>
          </a:p>
          <a:p>
            <a:r>
              <a:rPr lang="ru-RU" sz="2400" dirty="0" smtClean="0">
                <a:latin typeface="Garamond" pitchFamily="18" charset="0"/>
              </a:rPr>
              <a:t>Кадровые условия – не менее 60% численности штатных научных и (или) научно-педагогических работников, участвующих в реализации программы аспирантуры (ученая степень и (или) ученое звание, в том числе полученные в иностранном государстве и признаваемые в Российской Федерации.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Научный руководитель: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7355015" cy="36997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arenR"/>
            </a:pPr>
            <a:r>
              <a:rPr lang="ru-RU" sz="8000" dirty="0" smtClean="0"/>
              <a:t>оказывает аспиранту содействие в выборе темы диссертации и составлении индивидуального плана научной деятельности;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руководство научной (научно-исследовательской) деятельностью аспиранта;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консультирует аспиранта по вопросам подготовки диссертации к защите;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первичное рецензирование подготовленного аспирантом текста диссертации, а также текстов научных статей и (или) докладов, подготовленных аспирантом в рамках выполнения индивидуального плана научной деятельности, для представления на конференциях, симпозиумах и других коллективных обсуждениях;</a:t>
            </a:r>
          </a:p>
          <a:p>
            <a:pPr marL="457200" indent="-457200">
              <a:buAutoNum type="arabicParenR"/>
            </a:pPr>
            <a:r>
              <a:rPr lang="ru-RU" sz="8000" dirty="0" smtClean="0"/>
              <a:t>осуществляет контроль за выполнением аспирантом индивидуального плана научной деятельности.</a:t>
            </a:r>
          </a:p>
          <a:p>
            <a:pPr marL="457200" indent="-457200">
              <a:buAutoNum type="arabicParenR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878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Helvetica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 аспирантуры (ФГТ)</vt:lpstr>
      <vt:lpstr>Структура программы аспирантуры (ФГТ)</vt:lpstr>
      <vt:lpstr>Требования к условиям реализации программ подготовки научных и научно-педагогических кадров в аспирантуре</vt:lpstr>
      <vt:lpstr>Презентация PowerPoint</vt:lpstr>
      <vt:lpstr>Научный руководитель: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Веденкина Юлия Владимировна</cp:lastModifiedBy>
  <cp:revision>214</cp:revision>
  <cp:lastPrinted>2022-03-25T08:12:14Z</cp:lastPrinted>
  <dcterms:modified xsi:type="dcterms:W3CDTF">2022-03-25T08:12:43Z</dcterms:modified>
</cp:coreProperties>
</file>